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9" autoAdjust="0"/>
    <p:restoredTop sz="94660"/>
  </p:normalViewPr>
  <p:slideViewPr>
    <p:cSldViewPr>
      <p:cViewPr varScale="1">
        <p:scale>
          <a:sx n="72" d="100"/>
          <a:sy n="72" d="100"/>
        </p:scale>
        <p:origin x="-109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BF4EA6-77A6-4022-8D0D-4499644180B3}"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F4EA6-77A6-4022-8D0D-4499644180B3}"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F4EA6-77A6-4022-8D0D-4499644180B3}"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BF4EA6-77A6-4022-8D0D-4499644180B3}"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BF4EA6-77A6-4022-8D0D-4499644180B3}" type="datetimeFigureOut">
              <a:rPr lang="en-US" smtClean="0"/>
              <a:pPr/>
              <a:t>8/31/2011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BF4EA6-77A6-4022-8D0D-4499644180B3}"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BF4EA6-77A6-4022-8D0D-4499644180B3}" type="datetimeFigureOut">
              <a:rPr lang="en-US" smtClean="0"/>
              <a:pPr/>
              <a:t>8/31/2011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BF4EA6-77A6-4022-8D0D-4499644180B3}" type="datetimeFigureOut">
              <a:rPr lang="en-US" smtClean="0"/>
              <a:pPr/>
              <a:t>8/31/2011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F4EA6-77A6-4022-8D0D-4499644180B3}" type="datetimeFigureOut">
              <a:rPr lang="en-US" smtClean="0"/>
              <a:pPr/>
              <a:t>8/31/2011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F4EA6-77A6-4022-8D0D-4499644180B3}"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BF4EA6-77A6-4022-8D0D-4499644180B3}" type="datetimeFigureOut">
              <a:rPr lang="en-US" smtClean="0"/>
              <a:pPr/>
              <a:t>8/31/2011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07D78-D5EF-4319-B5B4-9FE4679D79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BF4EA6-77A6-4022-8D0D-4499644180B3}" type="datetimeFigureOut">
              <a:rPr lang="en-US" smtClean="0"/>
              <a:pPr/>
              <a:t>8/31/2011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07D78-D5EF-4319-B5B4-9FE4679D79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Scientific Method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What is different about each group?</a:t>
            </a:r>
          </a:p>
          <a:p>
            <a:pPr>
              <a:buNone/>
            </a:pPr>
            <a:endParaRPr lang="en-US" dirty="0" smtClean="0"/>
          </a:p>
          <a:p>
            <a:pPr>
              <a:buNone/>
            </a:pPr>
            <a:r>
              <a:rPr lang="en-US" dirty="0" smtClean="0"/>
              <a:t>The beverage that is being served to each student group</a:t>
            </a:r>
          </a:p>
          <a:p>
            <a:pPr>
              <a:buNone/>
            </a:pPr>
            <a:endParaRPr lang="en-US" dirty="0" smtClean="0"/>
          </a:p>
          <a:p>
            <a:pPr>
              <a:buNone/>
            </a:pPr>
            <a:r>
              <a:rPr lang="en-US" dirty="0" smtClean="0"/>
              <a:t>Independent Variable – the factor that is different for each group</a:t>
            </a:r>
          </a:p>
          <a:p>
            <a:pPr>
              <a:buNone/>
            </a:pPr>
            <a:endParaRPr lang="en-US" dirty="0" smtClean="0"/>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being measured? What information will be collected at the end?</a:t>
            </a:r>
          </a:p>
          <a:p>
            <a:endParaRPr lang="en-US" dirty="0" smtClean="0"/>
          </a:p>
          <a:p>
            <a:r>
              <a:rPr lang="en-US" dirty="0" smtClean="0"/>
              <a:t>How much energy the students have</a:t>
            </a:r>
          </a:p>
          <a:p>
            <a:endParaRPr lang="en-US" dirty="0" smtClean="0"/>
          </a:p>
          <a:p>
            <a:r>
              <a:rPr lang="en-US" dirty="0" smtClean="0"/>
              <a:t>Dependent variable – the factor that changes because of the independent variable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Which group is the “normal” group with nothing being changed?</a:t>
            </a:r>
          </a:p>
          <a:p>
            <a:endParaRPr lang="en-US" dirty="0" smtClean="0"/>
          </a:p>
          <a:p>
            <a:r>
              <a:rPr lang="en-US" dirty="0" smtClean="0"/>
              <a:t>The group receiving only water</a:t>
            </a:r>
          </a:p>
          <a:p>
            <a:endParaRPr lang="en-US" dirty="0" smtClean="0"/>
          </a:p>
          <a:p>
            <a:r>
              <a:rPr lang="en-US" dirty="0" smtClean="0"/>
              <a:t>Control – part of the experiment that eliminates other possibilities; basis for comparison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same about all of the students in the group?</a:t>
            </a:r>
          </a:p>
          <a:p>
            <a:endParaRPr lang="en-US" dirty="0" smtClean="0"/>
          </a:p>
          <a:p>
            <a:r>
              <a:rPr lang="en-US" dirty="0" smtClean="0"/>
              <a:t>Age, school, class, what time they arrive to school</a:t>
            </a:r>
          </a:p>
          <a:p>
            <a:endParaRPr lang="en-US" dirty="0" smtClean="0"/>
          </a:p>
          <a:p>
            <a:r>
              <a:rPr lang="en-US" dirty="0" smtClean="0"/>
              <a:t>Constants – things that are the same for every group of the experiment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lstStyle/>
          <a:p>
            <a:pPr algn="ctr">
              <a:buNone/>
            </a:pPr>
            <a:r>
              <a:rPr lang="en-US" dirty="0" smtClean="0"/>
              <a:t>Students are so sleepy in the morning when they arrive to school that teachers wanted to find out the best way to give students energy.  Some teachers suggested we provide coffee while some teachers said energy drinks such as Red Bull would be more effective.  The teachers would then rate how energetic their students were after drinking the various beverages.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a:t>
            </a:r>
            <a:endParaRPr lang="en-US" dirty="0"/>
          </a:p>
        </p:txBody>
      </p:sp>
      <p:sp>
        <p:nvSpPr>
          <p:cNvPr id="3" name="Content Placeholder 2"/>
          <p:cNvSpPr>
            <a:spLocks noGrp="1"/>
          </p:cNvSpPr>
          <p:nvPr>
            <p:ph idx="1"/>
          </p:nvPr>
        </p:nvSpPr>
        <p:spPr/>
        <p:txBody>
          <a:bodyPr/>
          <a:lstStyle/>
          <a:p>
            <a:r>
              <a:rPr lang="en-US" dirty="0" smtClean="0"/>
              <a:t>Problem/Purpose – </a:t>
            </a:r>
            <a:r>
              <a:rPr lang="en-US" dirty="0"/>
              <a:t>the </a:t>
            </a:r>
            <a:r>
              <a:rPr lang="en-US" dirty="0" smtClean="0"/>
              <a:t>reason </a:t>
            </a:r>
            <a:r>
              <a:rPr lang="en-US" dirty="0"/>
              <a:t>for experiment and </a:t>
            </a:r>
            <a:r>
              <a:rPr lang="en-US" dirty="0" smtClean="0"/>
              <a:t>research</a:t>
            </a:r>
          </a:p>
          <a:p>
            <a:endParaRPr lang="en-US" dirty="0"/>
          </a:p>
          <a:p>
            <a:r>
              <a:rPr lang="en-US" dirty="0" smtClean="0"/>
              <a:t>Example – Students are sleepy in the morning when they arrive to school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a:t>
            </a:r>
            <a:endParaRPr lang="en-US" dirty="0"/>
          </a:p>
        </p:txBody>
      </p:sp>
      <p:sp>
        <p:nvSpPr>
          <p:cNvPr id="3" name="Content Placeholder 2"/>
          <p:cNvSpPr>
            <a:spLocks noGrp="1"/>
          </p:cNvSpPr>
          <p:nvPr>
            <p:ph idx="1"/>
          </p:nvPr>
        </p:nvSpPr>
        <p:spPr/>
        <p:txBody>
          <a:bodyPr/>
          <a:lstStyle/>
          <a:p>
            <a:r>
              <a:rPr lang="en-US" dirty="0" smtClean="0"/>
              <a:t>Background Information/Research – knowledge about the topic that is gathered or collected</a:t>
            </a:r>
          </a:p>
          <a:p>
            <a:endParaRPr lang="en-US" dirty="0"/>
          </a:p>
          <a:p>
            <a:r>
              <a:rPr lang="en-US" dirty="0" smtClean="0"/>
              <a:t>Example – What causes students to be sleepy? How much sleep are they getting?  Why is sleep necessary?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a:t>
            </a:r>
            <a:endParaRPr lang="en-US" dirty="0"/>
          </a:p>
        </p:txBody>
      </p:sp>
      <p:sp>
        <p:nvSpPr>
          <p:cNvPr id="3" name="Content Placeholder 2"/>
          <p:cNvSpPr>
            <a:spLocks noGrp="1"/>
          </p:cNvSpPr>
          <p:nvPr>
            <p:ph idx="1"/>
          </p:nvPr>
        </p:nvSpPr>
        <p:spPr/>
        <p:txBody>
          <a:bodyPr/>
          <a:lstStyle/>
          <a:p>
            <a:r>
              <a:rPr lang="en-US" dirty="0" smtClean="0"/>
              <a:t>Hypothesis – an educated guess based on background information</a:t>
            </a:r>
          </a:p>
          <a:p>
            <a:endParaRPr lang="en-US" dirty="0"/>
          </a:p>
          <a:p>
            <a:r>
              <a:rPr lang="en-US" dirty="0" smtClean="0"/>
              <a:t>Example – “If students drink coffee, they will be less tired”  or “If students drink red bull, they will have more energy”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p:txBody>
          <a:bodyPr/>
          <a:lstStyle/>
          <a:p>
            <a:r>
              <a:rPr lang="en-US" dirty="0" smtClean="0"/>
              <a:t>Experiment – testing the hypothesis in an experiment</a:t>
            </a:r>
          </a:p>
          <a:p>
            <a:endParaRPr lang="en-US" dirty="0"/>
          </a:p>
          <a:p>
            <a:r>
              <a:rPr lang="en-US" dirty="0" smtClean="0"/>
              <a:t>Example – Have several groups and each group is served a different beverage in the morning, then the teachers can rate how “awake” their students are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a:t>
            </a:r>
            <a:endParaRPr lang="en-US" dirty="0"/>
          </a:p>
        </p:txBody>
      </p:sp>
      <p:sp>
        <p:nvSpPr>
          <p:cNvPr id="3" name="Content Placeholder 2"/>
          <p:cNvSpPr>
            <a:spLocks noGrp="1"/>
          </p:cNvSpPr>
          <p:nvPr>
            <p:ph idx="1"/>
          </p:nvPr>
        </p:nvSpPr>
        <p:spPr/>
        <p:txBody>
          <a:bodyPr/>
          <a:lstStyle/>
          <a:p>
            <a:r>
              <a:rPr lang="en-US" dirty="0" smtClean="0"/>
              <a:t>Collect Data/Analyze Data - </a:t>
            </a:r>
            <a:r>
              <a:rPr lang="en-US" dirty="0"/>
              <a:t>factual information obtained from the </a:t>
            </a:r>
            <a:r>
              <a:rPr lang="en-US" dirty="0" smtClean="0"/>
              <a:t>experiment</a:t>
            </a:r>
          </a:p>
          <a:p>
            <a:endParaRPr lang="en-US" dirty="0"/>
          </a:p>
          <a:p>
            <a:r>
              <a:rPr lang="en-US" dirty="0" smtClean="0"/>
              <a:t>Example – the ratings each student receives from their teacher about how much energy have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a:t>
            </a:r>
            <a:endParaRPr lang="en-US" dirty="0"/>
          </a:p>
        </p:txBody>
      </p:sp>
      <p:sp>
        <p:nvSpPr>
          <p:cNvPr id="3" name="Content Placeholder 2"/>
          <p:cNvSpPr>
            <a:spLocks noGrp="1"/>
          </p:cNvSpPr>
          <p:nvPr>
            <p:ph idx="1"/>
          </p:nvPr>
        </p:nvSpPr>
        <p:spPr/>
        <p:txBody>
          <a:bodyPr/>
          <a:lstStyle/>
          <a:p>
            <a:r>
              <a:rPr lang="en-US" dirty="0" smtClean="0"/>
              <a:t>Conclusion - </a:t>
            </a:r>
            <a:r>
              <a:rPr lang="en-US" dirty="0"/>
              <a:t>logical interpretation based on data collected during the </a:t>
            </a:r>
            <a:r>
              <a:rPr lang="en-US" dirty="0" smtClean="0"/>
              <a:t>experiment; agree or disagree with hypothesis</a:t>
            </a:r>
          </a:p>
          <a:p>
            <a:endParaRPr lang="en-US" dirty="0"/>
          </a:p>
          <a:p>
            <a:r>
              <a:rPr lang="en-US" dirty="0" smtClean="0"/>
              <a:t>Example – if most students receive a rating of 9/10 after drinking coffee and a 6/10 after drinking Red Bull, what is the conclusion?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buNone/>
            </a:pPr>
            <a:endParaRPr lang="en-US" sz="5400" dirty="0" smtClean="0"/>
          </a:p>
          <a:p>
            <a:pPr algn="ctr">
              <a:buNone/>
            </a:pPr>
            <a:r>
              <a:rPr lang="en-US" sz="5400" dirty="0" smtClean="0"/>
              <a:t>Parts of an Experiment</a:t>
            </a:r>
            <a:endParaRPr lang="en-US" sz="5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407</Words>
  <Application>Microsoft Office PowerPoint</Application>
  <PresentationFormat>On-screen Show (4:3)</PresentationFormat>
  <Paragraphs>48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Scientific Method</vt:lpstr>
      <vt:lpstr>Slide 2</vt:lpstr>
      <vt:lpstr>Step 1</vt:lpstr>
      <vt:lpstr>Step 2</vt:lpstr>
      <vt:lpstr>Step 3</vt:lpstr>
      <vt:lpstr>Step 4</vt:lpstr>
      <vt:lpstr>Step 5</vt:lpstr>
      <vt:lpstr>Step 6</vt:lpstr>
      <vt:lpstr>Slide 9</vt:lpstr>
      <vt:lpstr>Slide 10</vt:lpstr>
      <vt:lpstr>Slide 11</vt:lpstr>
      <vt:lpstr>Slide 12</vt:lpstr>
      <vt:lpstr>Slide 13</vt:lpstr>
    </vt:vector>
  </TitlesOfParts>
  <Company>Howard County Public School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dc:title>
  <dc:creator>.</dc:creator>
  <cp:lastModifiedBy>.</cp:lastModifiedBy>
  <cp:revision>9</cp:revision>
  <dcterms:created xsi:type="dcterms:W3CDTF">2011-08-30T18:53:57Z</dcterms:created>
  <dcterms:modified xsi:type="dcterms:W3CDTF">2011-08-31T15:52:40Z</dcterms:modified>
</cp:coreProperties>
</file>