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sldIdLst>
    <p:sldId id="312" r:id="rId2"/>
    <p:sldId id="314" r:id="rId3"/>
    <p:sldId id="315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68" r:id="rId31"/>
    <p:sldId id="370" r:id="rId32"/>
    <p:sldId id="35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6" r:id="rId43"/>
    <p:sldId id="357" r:id="rId44"/>
    <p:sldId id="371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16" r:id="rId53"/>
    <p:sldId id="317" r:id="rId54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66"/>
    <a:srgbClr val="330000"/>
    <a:srgbClr val="99CC33"/>
    <a:srgbClr val="663399"/>
    <a:srgbClr val="9999CC"/>
    <a:srgbClr val="9966CC"/>
    <a:srgbClr val="99CC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05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5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0838"/>
            <a:ext cx="9144000" cy="568325"/>
          </a:xfrm>
          <a:gradFill rotWithShape="0">
            <a:gsLst>
              <a:gs pos="0">
                <a:srgbClr val="663399">
                  <a:gamma/>
                  <a:shade val="42745"/>
                  <a:invGamma/>
                </a:srgbClr>
              </a:gs>
              <a:gs pos="100000">
                <a:srgbClr val="663399"/>
              </a:gs>
            </a:gsLst>
            <a:lin ang="5400000" scaled="1"/>
          </a:gradFill>
        </p:spPr>
        <p:txBody>
          <a:bodyPr/>
          <a:lstStyle>
            <a:lvl1pPr algn="ctr">
              <a:defRPr sz="28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35275"/>
            <a:ext cx="6400800" cy="3376613"/>
          </a:xfrm>
        </p:spPr>
        <p:txBody>
          <a:bodyPr anchor="t"/>
          <a:lstStyle>
            <a:lvl1pPr algn="just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282575"/>
            <a:ext cx="20764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9450" y="282575"/>
            <a:ext cx="60769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300" y="1304925"/>
            <a:ext cx="387191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613" y="1304925"/>
            <a:ext cx="3871912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0066"/>
            </a:gs>
            <a:gs pos="50000">
              <a:srgbClr val="330066">
                <a:gamma/>
                <a:shade val="40392"/>
                <a:invGamma/>
              </a:srgbClr>
            </a:gs>
            <a:gs pos="100000">
              <a:srgbClr val="33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63" name="Rectangle 55"/>
          <p:cNvSpPr>
            <a:spLocks noChangeArrowheads="1"/>
          </p:cNvSpPr>
          <p:nvPr/>
        </p:nvSpPr>
        <p:spPr bwMode="auto">
          <a:xfrm>
            <a:off x="0" y="293688"/>
            <a:ext cx="9144000" cy="804862"/>
          </a:xfrm>
          <a:prstGeom prst="rect">
            <a:avLst/>
          </a:prstGeom>
          <a:gradFill rotWithShape="0">
            <a:gsLst>
              <a:gs pos="0">
                <a:srgbClr val="663399">
                  <a:gamma/>
                  <a:shade val="71765"/>
                  <a:invGamma/>
                </a:srgbClr>
              </a:gs>
              <a:gs pos="100000">
                <a:srgbClr val="66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lnSpc>
                <a:spcPct val="110000"/>
              </a:lnSpc>
            </a:pPr>
            <a:endParaRPr lang="en-US" sz="19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1985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282575"/>
            <a:ext cx="83058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85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300" y="1304925"/>
            <a:ext cx="7896225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58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8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98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110000"/>
        </a:lnSpc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110000"/>
        </a:lnSpc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2pPr>
      <a:lvl3pPr algn="l" rtl="0" fontAlgn="base">
        <a:lnSpc>
          <a:spcPct val="110000"/>
        </a:lnSpc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3pPr>
      <a:lvl4pPr algn="l" rtl="0" fontAlgn="base">
        <a:lnSpc>
          <a:spcPct val="110000"/>
        </a:lnSpc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4pPr>
      <a:lvl5pPr algn="l" rtl="0" fontAlgn="base">
        <a:lnSpc>
          <a:spcPct val="110000"/>
        </a:lnSpc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1900">
          <a:solidFill>
            <a:schemeClr val="accent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Wingdings" pitchFamily="2" charset="2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1258888" indent="-461963" algn="l" rtl="0" fontAlgn="base">
        <a:spcBef>
          <a:spcPct val="20000"/>
        </a:spcBef>
        <a:spcAft>
          <a:spcPct val="20000"/>
        </a:spcAft>
        <a:buClr>
          <a:schemeClr val="accent1"/>
        </a:buClr>
        <a:buSzPct val="70000"/>
        <a:buFont typeface="Wingdings" pitchFamily="2" charset="2"/>
        <a:defRPr sz="3200">
          <a:solidFill>
            <a:schemeClr val="tx2"/>
          </a:solidFill>
          <a:latin typeface="+mn-lt"/>
        </a:defRPr>
      </a:lvl2pPr>
      <a:lvl3pPr marL="1647825" indent="-166688" algn="l" rtl="0" fontAlgn="base">
        <a:spcBef>
          <a:spcPct val="20000"/>
        </a:spcBef>
        <a:spcAft>
          <a:spcPct val="20000"/>
        </a:spcAft>
        <a:buClr>
          <a:schemeClr val="folHlink"/>
        </a:buClr>
        <a:buSzPct val="70000"/>
        <a:buFont typeface="Wingdings" pitchFamily="2" charset="2"/>
        <a:defRPr sz="3200">
          <a:solidFill>
            <a:schemeClr val="tx2"/>
          </a:solidFill>
          <a:latin typeface="+mn-lt"/>
        </a:defRPr>
      </a:lvl3pPr>
      <a:lvl4pPr marL="19907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4pPr>
      <a:lvl5pPr marL="23336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5pPr>
      <a:lvl6pPr marL="27908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6pPr>
      <a:lvl7pPr marL="32480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7pPr>
      <a:lvl8pPr marL="37052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8pPr>
      <a:lvl9pPr marL="41624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34.xml"/><Relationship Id="rId18" Type="http://schemas.openxmlformats.org/officeDocument/2006/relationships/slide" Target="slide46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38.xml"/><Relationship Id="rId7" Type="http://schemas.openxmlformats.org/officeDocument/2006/relationships/slide" Target="slide12.xml"/><Relationship Id="rId12" Type="http://schemas.openxmlformats.org/officeDocument/2006/relationships/slide" Target="slide24.xml"/><Relationship Id="rId17" Type="http://schemas.openxmlformats.org/officeDocument/2006/relationships/slide" Target="slide36.xml"/><Relationship Id="rId25" Type="http://schemas.openxmlformats.org/officeDocument/2006/relationships/slide" Target="slide40.xml"/><Relationship Id="rId2" Type="http://schemas.openxmlformats.org/officeDocument/2006/relationships/slide" Target="slide2.xml"/><Relationship Id="rId16" Type="http://schemas.openxmlformats.org/officeDocument/2006/relationships/slide" Target="slide26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4.xml"/><Relationship Id="rId24" Type="http://schemas.openxmlformats.org/officeDocument/2006/relationships/slide" Target="slide30.xml"/><Relationship Id="rId5" Type="http://schemas.openxmlformats.org/officeDocument/2006/relationships/slide" Target="slide8.xml"/><Relationship Id="rId15" Type="http://schemas.openxmlformats.org/officeDocument/2006/relationships/slide" Target="slide16.xml"/><Relationship Id="rId23" Type="http://schemas.openxmlformats.org/officeDocument/2006/relationships/slide" Target="slide20.xml"/><Relationship Id="rId10" Type="http://schemas.openxmlformats.org/officeDocument/2006/relationships/slide" Target="slide42.xml"/><Relationship Id="rId19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22.xml"/><Relationship Id="rId14" Type="http://schemas.openxmlformats.org/officeDocument/2006/relationships/slide" Target="slide44.xml"/><Relationship Id="rId22" Type="http://schemas.openxmlformats.org/officeDocument/2006/relationships/slide" Target="slide48.xml"/><Relationship Id="rId27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42" name="Rectangle 70"/>
          <p:cNvSpPr>
            <a:spLocks noChangeArrowheads="1"/>
          </p:cNvSpPr>
          <p:nvPr/>
        </p:nvSpPr>
        <p:spPr bwMode="auto">
          <a:xfrm>
            <a:off x="482600" y="2235200"/>
            <a:ext cx="8331200" cy="3886200"/>
          </a:xfrm>
          <a:prstGeom prst="rect">
            <a:avLst/>
          </a:prstGeom>
          <a:gradFill rotWithShape="0">
            <a:gsLst>
              <a:gs pos="0">
                <a:srgbClr val="003366"/>
              </a:gs>
              <a:gs pos="50000">
                <a:srgbClr val="060011"/>
              </a:gs>
              <a:gs pos="100000">
                <a:srgbClr val="00336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tabLst>
                <a:tab pos="1766888" algn="l"/>
              </a:tabLst>
            </a:pPr>
            <a:r>
              <a:rPr lang="en-US" sz="2500"/>
              <a:t>Chapter # - Chapter Title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442913" y="1089025"/>
            <a:ext cx="8328025" cy="950913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05" name="Text Box 3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2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06" name="Text Box 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31162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3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07" name="Text Box 3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39036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4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08" name="Text Box 3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46910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5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09" name="Text Box 3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54403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6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0" name="Rectangle 3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344738" y="2376488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7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1" name="Rectangle 3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15000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8" action="ppaction://hlinksldjump"/>
              </a:rPr>
              <a:t>$</a:t>
            </a:r>
            <a:r>
              <a:rPr lang="en-US">
                <a:latin typeface="Arial" charset="0"/>
                <a:hlinkClick r:id="rId8" action="ppaction://hlinksldjump"/>
              </a:rPr>
              <a:t>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2" name="Rectangle 4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016375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9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3" name="Rectangle 4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399338" y="2376488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0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4" name="Rectangle 4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344738" y="31162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1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5" name="Rectangle 4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016375" y="31162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2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6" name="Rectangle 4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713413" y="31162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3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7" name="Rectangle 4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7399338" y="31162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4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8" name="Rectangle 4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2344738" y="39036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5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19" name="Rectangle 4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016375" y="39036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6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0" name="Rectangle 4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713413" y="39036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7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1" name="Rectangle 4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399338" y="39036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8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2" name="Rectangle 5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2344738" y="46910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19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3" name="Rectangle 5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016375" y="46910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20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4" name="Rectangle 52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713413" y="46910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21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5" name="Rectangle 5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399338" y="46910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22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6" name="Rectangle 54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344738" y="54403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23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7" name="Rectangle 55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4016375" y="54403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24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8" name="Rectangle 56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713413" y="54403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25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29" name="Rectangle 57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7399338" y="54403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Arial" charset="0"/>
                <a:hlinkClick r:id="rId26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31131" name="Text Box 59"/>
          <p:cNvSpPr txBox="1">
            <a:spLocks noChangeArrowheads="1"/>
          </p:cNvSpPr>
          <p:nvPr/>
        </p:nvSpPr>
        <p:spPr bwMode="auto">
          <a:xfrm>
            <a:off x="493713" y="1270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Active Transport</a:t>
            </a:r>
          </a:p>
        </p:txBody>
      </p:sp>
      <p:sp>
        <p:nvSpPr>
          <p:cNvPr id="131132" name="Text Box 60"/>
          <p:cNvSpPr txBox="1">
            <a:spLocks noChangeArrowheads="1"/>
          </p:cNvSpPr>
          <p:nvPr/>
        </p:nvSpPr>
        <p:spPr bwMode="auto">
          <a:xfrm>
            <a:off x="2141538" y="1270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Passive Transport</a:t>
            </a:r>
          </a:p>
        </p:txBody>
      </p:sp>
      <p:sp>
        <p:nvSpPr>
          <p:cNvPr id="131133" name="Text Box 61"/>
          <p:cNvSpPr txBox="1">
            <a:spLocks noChangeArrowheads="1"/>
          </p:cNvSpPr>
          <p:nvPr/>
        </p:nvSpPr>
        <p:spPr bwMode="auto">
          <a:xfrm>
            <a:off x="3833813" y="1270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Microscope Science</a:t>
            </a:r>
          </a:p>
        </p:txBody>
      </p:sp>
      <p:sp>
        <p:nvSpPr>
          <p:cNvPr id="131134" name="Text Box 62"/>
          <p:cNvSpPr txBox="1">
            <a:spLocks noChangeArrowheads="1"/>
          </p:cNvSpPr>
          <p:nvPr/>
        </p:nvSpPr>
        <p:spPr bwMode="auto">
          <a:xfrm>
            <a:off x="5568950" y="1392238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Organelles</a:t>
            </a:r>
          </a:p>
        </p:txBody>
      </p:sp>
      <p:sp>
        <p:nvSpPr>
          <p:cNvPr id="131135" name="Text Box 63"/>
          <p:cNvSpPr txBox="1">
            <a:spLocks noChangeArrowheads="1"/>
          </p:cNvSpPr>
          <p:nvPr/>
        </p:nvSpPr>
        <p:spPr bwMode="auto">
          <a:xfrm>
            <a:off x="7170738" y="1271588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Arial" charset="0"/>
              </a:rPr>
              <a:t>Membrane Movement</a:t>
            </a:r>
          </a:p>
        </p:txBody>
      </p:sp>
      <p:sp>
        <p:nvSpPr>
          <p:cNvPr id="131136" name="Line 64"/>
          <p:cNvSpPr>
            <a:spLocks noChangeShapeType="1"/>
          </p:cNvSpPr>
          <p:nvPr/>
        </p:nvSpPr>
        <p:spPr bwMode="auto">
          <a:xfrm>
            <a:off x="2081213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37" name="Line 65"/>
          <p:cNvSpPr>
            <a:spLocks noChangeShapeType="1"/>
          </p:cNvSpPr>
          <p:nvPr/>
        </p:nvSpPr>
        <p:spPr bwMode="auto">
          <a:xfrm>
            <a:off x="3759200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38" name="Line 66"/>
          <p:cNvSpPr>
            <a:spLocks noChangeShapeType="1"/>
          </p:cNvSpPr>
          <p:nvPr/>
        </p:nvSpPr>
        <p:spPr bwMode="auto">
          <a:xfrm>
            <a:off x="5448300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39" name="Line 67"/>
          <p:cNvSpPr>
            <a:spLocks noChangeShapeType="1"/>
          </p:cNvSpPr>
          <p:nvPr/>
        </p:nvSpPr>
        <p:spPr bwMode="auto">
          <a:xfrm>
            <a:off x="7127875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43" name="Line 71"/>
          <p:cNvSpPr>
            <a:spLocks noChangeShapeType="1"/>
          </p:cNvSpPr>
          <p:nvPr/>
        </p:nvSpPr>
        <p:spPr bwMode="auto">
          <a:xfrm>
            <a:off x="2081213" y="2233613"/>
            <a:ext cx="0" cy="388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44" name="Line 72"/>
          <p:cNvSpPr>
            <a:spLocks noChangeShapeType="1"/>
          </p:cNvSpPr>
          <p:nvPr/>
        </p:nvSpPr>
        <p:spPr bwMode="auto">
          <a:xfrm>
            <a:off x="3759200" y="2249488"/>
            <a:ext cx="0" cy="385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45" name="Line 73"/>
          <p:cNvSpPr>
            <a:spLocks noChangeShapeType="1"/>
          </p:cNvSpPr>
          <p:nvPr/>
        </p:nvSpPr>
        <p:spPr bwMode="auto">
          <a:xfrm>
            <a:off x="5448300" y="2233613"/>
            <a:ext cx="0" cy="387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46" name="Line 74"/>
          <p:cNvSpPr>
            <a:spLocks noChangeShapeType="1"/>
          </p:cNvSpPr>
          <p:nvPr/>
        </p:nvSpPr>
        <p:spPr bwMode="auto">
          <a:xfrm>
            <a:off x="7127875" y="2225675"/>
            <a:ext cx="0" cy="3868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48" name="Line 76"/>
          <p:cNvSpPr>
            <a:spLocks noChangeShapeType="1"/>
          </p:cNvSpPr>
          <p:nvPr/>
        </p:nvSpPr>
        <p:spPr bwMode="auto">
          <a:xfrm>
            <a:off x="495300" y="2982913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49" name="Line 77"/>
          <p:cNvSpPr>
            <a:spLocks noChangeShapeType="1"/>
          </p:cNvSpPr>
          <p:nvPr/>
        </p:nvSpPr>
        <p:spPr bwMode="auto">
          <a:xfrm>
            <a:off x="495300" y="3770313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50" name="Line 78"/>
          <p:cNvSpPr>
            <a:spLocks noChangeShapeType="1"/>
          </p:cNvSpPr>
          <p:nvPr/>
        </p:nvSpPr>
        <p:spPr bwMode="auto">
          <a:xfrm>
            <a:off x="495300" y="4541838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51" name="Line 79"/>
          <p:cNvSpPr>
            <a:spLocks noChangeShapeType="1"/>
          </p:cNvSpPr>
          <p:nvPr/>
        </p:nvSpPr>
        <p:spPr bwMode="auto">
          <a:xfrm>
            <a:off x="495300" y="5343525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54" name="Rectangle 8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" charset="0"/>
              </a:rPr>
              <a:t>FINAL ROUND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</a:t>
            </a:r>
            <a:br>
              <a:rPr lang="en-US" sz="1500"/>
            </a:br>
            <a:r>
              <a:rPr lang="en-US" sz="2500"/>
              <a:t>$500 Question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of the following is a form of active transport?</a:t>
            </a:r>
          </a:p>
          <a:p>
            <a:r>
              <a:rPr lang="en-US"/>
              <a:t>a.	osmosis	c.	facilitated diffusion	</a:t>
            </a:r>
          </a:p>
          <a:p>
            <a:r>
              <a:rPr lang="en-US"/>
              <a:t>b.	diffusion	d.	sodium-potassium 		                         pump</a:t>
            </a:r>
          </a:p>
          <a:p>
            <a:endParaRPr lang="en-US"/>
          </a:p>
        </p:txBody>
      </p:sp>
      <p:sp>
        <p:nvSpPr>
          <p:cNvPr id="1433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4336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$500 Answer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of the following is a form of active transport?</a:t>
            </a:r>
          </a:p>
          <a:p>
            <a:r>
              <a:rPr lang="en-US"/>
              <a:t>a.	osmosis	c.	facilitated diffusion	</a:t>
            </a:r>
          </a:p>
          <a:p>
            <a:r>
              <a:rPr lang="en-US"/>
              <a:t>b.	diffusion	</a:t>
            </a:r>
            <a:r>
              <a:rPr lang="en-US">
                <a:solidFill>
                  <a:schemeClr val="accent2"/>
                </a:solidFill>
              </a:rPr>
              <a:t>d.	sodium-potassium 	         		                 pump</a:t>
            </a:r>
          </a:p>
          <a:p>
            <a:endParaRPr lang="en-US"/>
          </a:p>
        </p:txBody>
      </p:sp>
      <p:sp>
        <p:nvSpPr>
          <p:cNvPr id="14438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>Passive</a:t>
            </a:r>
            <a:br>
              <a:rPr lang="en-US"/>
            </a:br>
            <a:r>
              <a:rPr lang="en-US" sz="2500"/>
              <a:t>$100 Question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As a result of diffusion, the concentration of many types of substances</a:t>
            </a:r>
          </a:p>
          <a:p>
            <a:r>
              <a:rPr lang="en-US" sz="2800"/>
              <a:t>a.	always remains greater inside a membrane.	</a:t>
            </a:r>
          </a:p>
          <a:p>
            <a:r>
              <a:rPr lang="en-US" sz="2800"/>
              <a:t>b.	eventually becomes balanced on both sides of a membrane.	</a:t>
            </a:r>
          </a:p>
          <a:p>
            <a:r>
              <a:rPr lang="en-US" sz="2800"/>
              <a:t>c.	always remains greater outside of a membrane.	</a:t>
            </a:r>
          </a:p>
          <a:p>
            <a:r>
              <a:rPr lang="en-US" sz="2800"/>
              <a:t>d.	becomes imbalanced on both sides of a membrane.</a:t>
            </a:r>
          </a:p>
          <a:p>
            <a:endParaRPr lang="en-US" sz="2800"/>
          </a:p>
        </p:txBody>
      </p:sp>
      <p:sp>
        <p:nvSpPr>
          <p:cNvPr id="1454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4541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$100 Answer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As a result of diffusion, the concentration of many types of substances</a:t>
            </a:r>
          </a:p>
          <a:p>
            <a:r>
              <a:rPr lang="en-US" sz="2800"/>
              <a:t>a.	always remains greater inside a membrane.	</a:t>
            </a:r>
          </a:p>
          <a:p>
            <a:r>
              <a:rPr lang="en-US" sz="2800">
                <a:solidFill>
                  <a:schemeClr val="accent2"/>
                </a:solidFill>
              </a:rPr>
              <a:t>b.	eventually becomes balanced on both sides of a membrane.	</a:t>
            </a:r>
          </a:p>
          <a:p>
            <a:r>
              <a:rPr lang="en-US" sz="2800"/>
              <a:t>c.	always remains greater outside of a membrane.	</a:t>
            </a:r>
          </a:p>
          <a:p>
            <a:r>
              <a:rPr lang="en-US" sz="2800"/>
              <a:t>d.	becomes imbalanced on both sides of a membrane.</a:t>
            </a:r>
          </a:p>
          <a:p>
            <a:endParaRPr lang="en-US" sz="2800"/>
          </a:p>
        </p:txBody>
      </p:sp>
      <p:sp>
        <p:nvSpPr>
          <p:cNvPr id="14643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$200 Question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Diffusion is the movement of a substance</a:t>
            </a:r>
          </a:p>
          <a:p>
            <a:r>
              <a:rPr lang="en-US"/>
              <a:t>a.	only through a lipid bilayer membrane.	</a:t>
            </a:r>
          </a:p>
          <a:p>
            <a:r>
              <a:rPr lang="en-US"/>
              <a:t>b.	from an area of low concentration to an area of higher concentration.	</a:t>
            </a:r>
          </a:p>
          <a:p>
            <a:r>
              <a:rPr lang="en-US"/>
              <a:t>c.	only in liquids.	</a:t>
            </a:r>
          </a:p>
          <a:p>
            <a:r>
              <a:rPr lang="en-US"/>
              <a:t>d.	from an area of high concentration to an area of lower concentration.</a:t>
            </a:r>
          </a:p>
          <a:p>
            <a:endParaRPr lang="en-US"/>
          </a:p>
        </p:txBody>
      </p:sp>
      <p:sp>
        <p:nvSpPr>
          <p:cNvPr id="14746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4746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$200 Answer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Diffusion is the movement of a substance</a:t>
            </a:r>
          </a:p>
          <a:p>
            <a:r>
              <a:rPr lang="en-US"/>
              <a:t>a.	only through a lipid bilayer membrane.	</a:t>
            </a:r>
          </a:p>
          <a:p>
            <a:r>
              <a:rPr lang="en-US"/>
              <a:t>b.	from an area of low concentration to an area of higher concentration.	</a:t>
            </a:r>
          </a:p>
          <a:p>
            <a:r>
              <a:rPr lang="en-US"/>
              <a:t>c.	only in liquids.	</a:t>
            </a:r>
          </a:p>
          <a:p>
            <a:r>
              <a:rPr lang="en-US">
                <a:solidFill>
                  <a:schemeClr val="accent2"/>
                </a:solidFill>
              </a:rPr>
              <a:t>d.	from an area of high concentration to an area of lower concentration.</a:t>
            </a:r>
          </a:p>
        </p:txBody>
      </p:sp>
      <p:sp>
        <p:nvSpPr>
          <p:cNvPr id="14848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$300 Question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diffusion of water into or out of a cell is called</a:t>
            </a:r>
          </a:p>
          <a:p>
            <a:r>
              <a:rPr lang="en-US"/>
              <a:t>a.	solubility.	c.	selective transport.	</a:t>
            </a:r>
          </a:p>
          <a:p>
            <a:r>
              <a:rPr lang="en-US"/>
              <a:t>b.	osmosis.	d.	endocytosis.</a:t>
            </a:r>
          </a:p>
        </p:txBody>
      </p:sp>
      <p:sp>
        <p:nvSpPr>
          <p:cNvPr id="14950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4950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$300 Answer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diffusion of water into or out of a cell is called</a:t>
            </a:r>
          </a:p>
          <a:p>
            <a:r>
              <a:rPr lang="en-US"/>
              <a:t>a.	solubility.	c.	selective transport.	</a:t>
            </a:r>
          </a:p>
          <a:p>
            <a:r>
              <a:rPr lang="en-US">
                <a:solidFill>
                  <a:schemeClr val="accent2"/>
                </a:solidFill>
              </a:rPr>
              <a:t>b.	osmosis.</a:t>
            </a:r>
            <a:r>
              <a:rPr lang="en-US"/>
              <a:t>	d.	endocytosis.</a:t>
            </a:r>
          </a:p>
        </p:txBody>
      </p:sp>
      <p:sp>
        <p:nvSpPr>
          <p:cNvPr id="15053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Question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cell will swell when it is placed in a(n)</a:t>
            </a:r>
          </a:p>
          <a:p>
            <a:r>
              <a:rPr lang="en-US"/>
              <a:t>a.	hypotonic solution.	c.	isotonic 							solution.	</a:t>
            </a:r>
          </a:p>
          <a:p>
            <a:r>
              <a:rPr lang="en-US"/>
              <a:t>b.	hypertonic solution.	d.	None of the 						above</a:t>
            </a:r>
          </a:p>
          <a:p>
            <a:endParaRPr lang="en-US"/>
          </a:p>
        </p:txBody>
      </p:sp>
      <p:sp>
        <p:nvSpPr>
          <p:cNvPr id="15155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5155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Answer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cell will swell when it is placed in a(n)</a:t>
            </a:r>
          </a:p>
          <a:p>
            <a:r>
              <a:rPr lang="en-US">
                <a:solidFill>
                  <a:schemeClr val="accent2"/>
                </a:solidFill>
              </a:rPr>
              <a:t>a.	hypotonic solution.</a:t>
            </a:r>
            <a:r>
              <a:rPr lang="en-US"/>
              <a:t>	c.	isotonic 							solution.	</a:t>
            </a:r>
          </a:p>
          <a:p>
            <a:r>
              <a:rPr lang="en-US"/>
              <a:t>b.	hypertonic solution.	d.	None of the 						above</a:t>
            </a:r>
          </a:p>
          <a:p>
            <a:endParaRPr lang="en-US"/>
          </a:p>
        </p:txBody>
      </p:sp>
      <p:sp>
        <p:nvSpPr>
          <p:cNvPr id="15258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Active</a:t>
            </a:r>
            <a:br>
              <a:rPr lang="en-US" sz="1500"/>
            </a:br>
            <a:r>
              <a:rPr lang="en-US" sz="2500"/>
              <a:t>$100 Question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Molecules that are too large to be moved through the membrane can be transported into the cell by</a:t>
            </a:r>
          </a:p>
          <a:p>
            <a:r>
              <a:rPr lang="en-US"/>
              <a:t>a.	osmosis.	c.	exocytosis.	</a:t>
            </a:r>
          </a:p>
          <a:p>
            <a:r>
              <a:rPr lang="en-US"/>
              <a:t>b.	endocytosis.	d.	diffusion.</a:t>
            </a:r>
          </a:p>
          <a:p>
            <a:endParaRPr lang="en-US"/>
          </a:p>
        </p:txBody>
      </p:sp>
      <p:sp>
        <p:nvSpPr>
          <p:cNvPr id="133133" name="Rectangl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33134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$500 Question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5988"/>
            <a:r>
              <a:rPr lang="en-US"/>
              <a:t>Which of the following does </a:t>
            </a:r>
            <a:r>
              <a:rPr lang="en-US" i="1"/>
              <a:t>not</a:t>
            </a:r>
            <a:r>
              <a:rPr lang="en-US"/>
              <a:t> require energy?</a:t>
            </a:r>
          </a:p>
          <a:p>
            <a:pPr defTabSz="915988"/>
            <a:r>
              <a:rPr lang="en-US"/>
              <a:t>a.	diffusion	c.	active transport	</a:t>
            </a:r>
          </a:p>
          <a:p>
            <a:pPr defTabSz="915988"/>
            <a:r>
              <a:rPr lang="en-US"/>
              <a:t>b.	endocytosis	d.	sodium-							potassium pump</a:t>
            </a:r>
          </a:p>
          <a:p>
            <a:pPr defTabSz="915988"/>
            <a:endParaRPr lang="en-US"/>
          </a:p>
        </p:txBody>
      </p:sp>
      <p:sp>
        <p:nvSpPr>
          <p:cNvPr id="15360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5360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2: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$500 Answer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of the following does </a:t>
            </a:r>
            <a:r>
              <a:rPr lang="en-US" i="1"/>
              <a:t>not</a:t>
            </a:r>
            <a:r>
              <a:rPr lang="en-US"/>
              <a:t> require energy?</a:t>
            </a:r>
          </a:p>
          <a:p>
            <a:r>
              <a:rPr lang="en-US">
                <a:solidFill>
                  <a:schemeClr val="accent2"/>
                </a:solidFill>
              </a:rPr>
              <a:t>a.	diffusion</a:t>
            </a:r>
            <a:r>
              <a:rPr lang="en-US"/>
              <a:t>	c.	active transport	</a:t>
            </a:r>
          </a:p>
          <a:p>
            <a:r>
              <a:rPr lang="en-US"/>
              <a:t>b.	endocytosis	d.	sodium-							potassium pump</a:t>
            </a:r>
          </a:p>
        </p:txBody>
      </p:sp>
      <p:sp>
        <p:nvSpPr>
          <p:cNvPr id="15462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r>
              <a:rPr lang="en-US"/>
              <a:t>Micro</a:t>
            </a:r>
            <a:br>
              <a:rPr lang="en-US"/>
            </a:br>
            <a:r>
              <a:rPr lang="en-US" sz="2500"/>
              <a:t>$100 Question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metric system of measurement is based on powers of</a:t>
            </a:r>
          </a:p>
          <a:p>
            <a:r>
              <a:rPr lang="en-US"/>
              <a:t>a.	1.	c.	100.	</a:t>
            </a:r>
          </a:p>
          <a:p>
            <a:r>
              <a:rPr lang="en-US"/>
              <a:t>b.	10.	d.	1,000.</a:t>
            </a:r>
          </a:p>
          <a:p>
            <a:endParaRPr lang="en-US"/>
          </a:p>
        </p:txBody>
      </p:sp>
      <p:sp>
        <p:nvSpPr>
          <p:cNvPr id="15565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5565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br>
              <a:rPr lang="en-US" sz="1500"/>
            </a:br>
            <a:r>
              <a:rPr lang="en-US" sz="2500"/>
              <a:t>$100 Answer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metric system of measurement is based on powers of</a:t>
            </a:r>
          </a:p>
          <a:p>
            <a:r>
              <a:rPr lang="en-US"/>
              <a:t>a.	1.	c.	100.	</a:t>
            </a:r>
          </a:p>
          <a:p>
            <a:r>
              <a:rPr lang="en-US">
                <a:solidFill>
                  <a:schemeClr val="accent2"/>
                </a:solidFill>
              </a:rPr>
              <a:t>b.	10.</a:t>
            </a:r>
            <a:r>
              <a:rPr lang="en-US"/>
              <a:t>	d.	1,000.</a:t>
            </a:r>
          </a:p>
        </p:txBody>
      </p:sp>
      <p:sp>
        <p:nvSpPr>
          <p:cNvPr id="15667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$200 Question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Fuzzy images viewed with a microscope may be due to poor</a:t>
            </a:r>
          </a:p>
          <a:p>
            <a:pPr marL="609600" indent="-609600"/>
            <a:r>
              <a:rPr lang="en-US"/>
              <a:t>a.	resolution.	c.	magnification.	</a:t>
            </a:r>
          </a:p>
          <a:p>
            <a:pPr marL="609600" indent="-609600">
              <a:buFont typeface="Wingdings" pitchFamily="2" charset="2"/>
              <a:buAutoNum type="alphaLcPeriod" startAt="2"/>
            </a:pPr>
            <a:r>
              <a:rPr lang="en-US"/>
              <a:t>amplification.	d.	None of the</a:t>
            </a:r>
          </a:p>
          <a:p>
            <a:pPr marL="2714625" lvl="4" indent="-609600">
              <a:buFont typeface="Wingdings" pitchFamily="2" charset="2"/>
              <a:buNone/>
            </a:pPr>
            <a:r>
              <a:rPr lang="en-US"/>
              <a:t>				above</a:t>
            </a:r>
          </a:p>
          <a:p>
            <a:pPr marL="609600" indent="-609600"/>
            <a:endParaRPr lang="en-US"/>
          </a:p>
        </p:txBody>
      </p:sp>
      <p:sp>
        <p:nvSpPr>
          <p:cNvPr id="1577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5770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$200 Answer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Fuzzy images viewed with a microscope may be due to poor</a:t>
            </a:r>
          </a:p>
          <a:p>
            <a:pPr marL="609600" indent="-609600"/>
            <a:r>
              <a:rPr lang="en-US">
                <a:solidFill>
                  <a:schemeClr val="accent2"/>
                </a:solidFill>
              </a:rPr>
              <a:t>a.	resolution.</a:t>
            </a:r>
            <a:r>
              <a:rPr lang="en-US"/>
              <a:t>	c.	magnification.	</a:t>
            </a:r>
          </a:p>
          <a:p>
            <a:pPr marL="609600" indent="-609600">
              <a:buFont typeface="Wingdings" pitchFamily="2" charset="2"/>
              <a:buAutoNum type="alphaLcPeriod" startAt="2"/>
            </a:pPr>
            <a:r>
              <a:rPr lang="en-US"/>
              <a:t>amplification.	d.	None of the</a:t>
            </a:r>
          </a:p>
          <a:p>
            <a:pPr marL="2714625" lvl="4" indent="-609600">
              <a:buFont typeface="Wingdings" pitchFamily="2" charset="2"/>
              <a:buNone/>
            </a:pPr>
            <a:r>
              <a:rPr lang="en-US"/>
              <a:t>				above</a:t>
            </a:r>
          </a:p>
        </p:txBody>
      </p:sp>
      <p:sp>
        <p:nvSpPr>
          <p:cNvPr id="1587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$300 Question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microscope with a 4x objective lens and a 10x ocular lens produces a total magnification of</a:t>
            </a:r>
          </a:p>
          <a:p>
            <a:r>
              <a:rPr lang="en-US"/>
              <a:t>a.	14x.	c.	400x.	</a:t>
            </a:r>
          </a:p>
          <a:p>
            <a:r>
              <a:rPr lang="en-US"/>
              <a:t>b.	40x.	d.	4000x.</a:t>
            </a:r>
          </a:p>
          <a:p>
            <a:endParaRPr lang="en-US"/>
          </a:p>
        </p:txBody>
      </p:sp>
      <p:sp>
        <p:nvSpPr>
          <p:cNvPr id="1597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597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$300 Answer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microscope with a 4x objective lens and a 10x ocular lens produces a total magnification of</a:t>
            </a:r>
          </a:p>
          <a:p>
            <a:r>
              <a:rPr lang="en-US"/>
              <a:t>a.	14x.	c.	400x.	</a:t>
            </a:r>
          </a:p>
          <a:p>
            <a:r>
              <a:rPr lang="en-US">
                <a:solidFill>
                  <a:schemeClr val="accent2"/>
                </a:solidFill>
              </a:rPr>
              <a:t>b.	40x.</a:t>
            </a:r>
            <a:r>
              <a:rPr lang="en-US"/>
              <a:t>	d.	4000x.</a:t>
            </a:r>
          </a:p>
        </p:txBody>
      </p:sp>
      <p:sp>
        <p:nvSpPr>
          <p:cNvPr id="1607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Question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Living specimens can be viewed using a(n)</a:t>
            </a:r>
          </a:p>
          <a:p>
            <a:r>
              <a:rPr lang="en-US"/>
              <a:t>a.	light microscope.	c.	scanning  	                                        tunneling  	 		                              microscope.	</a:t>
            </a:r>
          </a:p>
          <a:p>
            <a:r>
              <a:rPr lang="en-US"/>
              <a:t>b.	electron microscope.	d.	Both              	                                          (a) and (c)</a:t>
            </a:r>
          </a:p>
          <a:p>
            <a:endParaRPr lang="en-US"/>
          </a:p>
        </p:txBody>
      </p:sp>
      <p:sp>
        <p:nvSpPr>
          <p:cNvPr id="1617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617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Answer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Living specimens can be viewed using a(n)</a:t>
            </a:r>
          </a:p>
          <a:p>
            <a:r>
              <a:rPr lang="en-US"/>
              <a:t>a.	light microscope.	c.	scanning  	                                        tunneling  	 		                              microscope.	</a:t>
            </a:r>
          </a:p>
          <a:p>
            <a:r>
              <a:rPr lang="en-US"/>
              <a:t>b.	electron microscope.	</a:t>
            </a:r>
            <a:r>
              <a:rPr lang="en-US">
                <a:solidFill>
                  <a:schemeClr val="accent2"/>
                </a:solidFill>
              </a:rPr>
              <a:t>d.	Both              	                                          (a) and (c)</a:t>
            </a:r>
          </a:p>
        </p:txBody>
      </p:sp>
      <p:sp>
        <p:nvSpPr>
          <p:cNvPr id="1628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</a:t>
            </a:r>
            <a:br>
              <a:rPr lang="en-US" sz="1500"/>
            </a:br>
            <a:r>
              <a:rPr lang="en-US" sz="2500"/>
              <a:t>$100 Answer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Molecules that are too large to be moved through the membrane can be transported into the cell by</a:t>
            </a:r>
          </a:p>
          <a:p>
            <a:r>
              <a:rPr lang="en-US"/>
              <a:t>a.	osmosis.	c.	exocytosis.	</a:t>
            </a:r>
          </a:p>
          <a:p>
            <a:r>
              <a:rPr lang="en-US">
                <a:solidFill>
                  <a:schemeClr val="accent2"/>
                </a:solidFill>
              </a:rPr>
              <a:t>b.	endocytosis.</a:t>
            </a:r>
            <a:r>
              <a:rPr lang="en-US"/>
              <a:t>	d.	diffusion.</a:t>
            </a:r>
          </a:p>
        </p:txBody>
      </p:sp>
      <p:sp>
        <p:nvSpPr>
          <p:cNvPr id="134153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$500 Question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Surface area is an important factor in limiting cell growth because</a:t>
            </a:r>
          </a:p>
          <a:p>
            <a:r>
              <a:rPr lang="en-US" sz="2800"/>
              <a:t>a.	the cell can burst if the membrane becomes too large.	</a:t>
            </a:r>
          </a:p>
          <a:p>
            <a:r>
              <a:rPr lang="en-US" sz="2800"/>
              <a:t>b.	materials cannot enter the cell if it is too large.	</a:t>
            </a:r>
          </a:p>
          <a:p>
            <a:r>
              <a:rPr lang="en-US" sz="2800"/>
              <a:t>c.	the cell may become too large to take in enough food and to remove enough wastes.	</a:t>
            </a:r>
          </a:p>
          <a:p>
            <a:r>
              <a:rPr lang="en-US" sz="2800"/>
              <a:t>d.	waste products cannot leave the cell if it is too small.</a:t>
            </a:r>
          </a:p>
          <a:p>
            <a:endParaRPr lang="en-US" sz="2800"/>
          </a:p>
        </p:txBody>
      </p:sp>
      <p:sp>
        <p:nvSpPr>
          <p:cNvPr id="1894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894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3: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$500 Answer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Surface area is an important factor in limiting cell growth because</a:t>
            </a:r>
          </a:p>
          <a:p>
            <a:r>
              <a:rPr lang="en-US" sz="2800"/>
              <a:t>a.	the cell can burst if the membrane becomes too large.	</a:t>
            </a:r>
          </a:p>
          <a:p>
            <a:r>
              <a:rPr lang="en-US" sz="2800"/>
              <a:t>b.	materials cannot enter the cell if it is too large.	</a:t>
            </a:r>
          </a:p>
          <a:p>
            <a:r>
              <a:rPr lang="en-US" sz="2800">
                <a:solidFill>
                  <a:schemeClr val="accent2"/>
                </a:solidFill>
              </a:rPr>
              <a:t>c.	the cell may become too large to take in enough food and to remove enough wastes.</a:t>
            </a:r>
            <a:r>
              <a:rPr lang="en-US" sz="2800"/>
              <a:t>	</a:t>
            </a:r>
          </a:p>
          <a:p>
            <a:r>
              <a:rPr lang="en-US" sz="2800"/>
              <a:t>d.	waste products cannot leave the cell if it is too small.</a:t>
            </a:r>
          </a:p>
        </p:txBody>
      </p:sp>
      <p:sp>
        <p:nvSpPr>
          <p:cNvPr id="1935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Organelle</a:t>
            </a:r>
            <a:r>
              <a:rPr lang="en-US"/>
              <a:t/>
            </a:r>
            <a:br>
              <a:rPr lang="en-US"/>
            </a:br>
            <a:r>
              <a:rPr lang="en-US" sz="2500"/>
              <a:t>$100 Question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Short, hairlike structures that protrude from the surface of a cell and are packed in tight rows are called</a:t>
            </a:r>
          </a:p>
          <a:p>
            <a:r>
              <a:rPr lang="en-US"/>
              <a:t>a.	flagella.	c.	microfilaments.	</a:t>
            </a:r>
          </a:p>
          <a:p>
            <a:r>
              <a:rPr lang="en-US"/>
              <a:t>b.	microtubules.	d.	cilia.</a:t>
            </a:r>
          </a:p>
          <a:p>
            <a:endParaRPr lang="en-US"/>
          </a:p>
        </p:txBody>
      </p:sp>
      <p:sp>
        <p:nvSpPr>
          <p:cNvPr id="17510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7510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$100 Answer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Short, hairlike structures that protrude from the surface of a cell and are packed in tight rows are called</a:t>
            </a:r>
          </a:p>
          <a:p>
            <a:r>
              <a:rPr lang="en-US"/>
              <a:t>a.	flagella.	c.	microfilaments.	</a:t>
            </a:r>
          </a:p>
          <a:p>
            <a:r>
              <a:rPr lang="en-US"/>
              <a:t>b.	microtubules.	</a:t>
            </a:r>
            <a:r>
              <a:rPr lang="en-US">
                <a:solidFill>
                  <a:schemeClr val="accent2"/>
                </a:solidFill>
              </a:rPr>
              <a:t>d.	cilia.</a:t>
            </a:r>
          </a:p>
        </p:txBody>
      </p:sp>
      <p:sp>
        <p:nvSpPr>
          <p:cNvPr id="1658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$200 Question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cell membrane</a:t>
            </a:r>
          </a:p>
          <a:p>
            <a:r>
              <a:rPr lang="en-US"/>
              <a:t>a.	encloses the contents of a cell.	</a:t>
            </a:r>
          </a:p>
          <a:p>
            <a:r>
              <a:rPr lang="en-US"/>
              <a:t>b.	allows materials to enter and leave the cell.	</a:t>
            </a:r>
          </a:p>
          <a:p>
            <a:r>
              <a:rPr lang="en-US"/>
              <a:t>c.	is selectively permeable.	</a:t>
            </a:r>
          </a:p>
          <a:p>
            <a:r>
              <a:rPr lang="en-US"/>
              <a:t>d.	All of the above</a:t>
            </a:r>
          </a:p>
        </p:txBody>
      </p:sp>
      <p:sp>
        <p:nvSpPr>
          <p:cNvPr id="1669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669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$200 Answer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cell membrane</a:t>
            </a:r>
          </a:p>
          <a:p>
            <a:r>
              <a:rPr lang="en-US"/>
              <a:t>a.	encloses the contents of a cell.	</a:t>
            </a:r>
          </a:p>
          <a:p>
            <a:r>
              <a:rPr lang="en-US"/>
              <a:t>b.	allows materials to enter and leave the cell.	</a:t>
            </a:r>
          </a:p>
          <a:p>
            <a:r>
              <a:rPr lang="en-US"/>
              <a:t>c.	is selectively permeable.	</a:t>
            </a:r>
          </a:p>
          <a:p>
            <a:r>
              <a:rPr lang="en-US">
                <a:solidFill>
                  <a:schemeClr val="accent2"/>
                </a:solidFill>
              </a:rPr>
              <a:t>d.	All of the above</a:t>
            </a:r>
          </a:p>
        </p:txBody>
      </p:sp>
      <p:sp>
        <p:nvSpPr>
          <p:cNvPr id="1679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$300 Question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structure that regulates what enters and leaves the cell is the</a:t>
            </a:r>
          </a:p>
          <a:p>
            <a:r>
              <a:rPr lang="en-US"/>
              <a:t>a.	nucleus.	c.	nuclear membrane.	</a:t>
            </a:r>
          </a:p>
          <a:p>
            <a:r>
              <a:rPr lang="en-US"/>
              <a:t>b.	cell wall.	d.	cell membrane.</a:t>
            </a:r>
          </a:p>
          <a:p>
            <a:endParaRPr lang="en-US"/>
          </a:p>
        </p:txBody>
      </p:sp>
      <p:sp>
        <p:nvSpPr>
          <p:cNvPr id="1689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6896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$300 Answer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structure that regulates what enters and leaves the cell is the</a:t>
            </a:r>
          </a:p>
          <a:p>
            <a:r>
              <a:rPr lang="en-US"/>
              <a:t>a.	nucleus.	c.	nuclear membrane.	</a:t>
            </a:r>
          </a:p>
          <a:p>
            <a:r>
              <a:rPr lang="en-US"/>
              <a:t>b.	cell wall.	</a:t>
            </a:r>
            <a:r>
              <a:rPr lang="en-US">
                <a:solidFill>
                  <a:schemeClr val="accent2"/>
                </a:solidFill>
              </a:rPr>
              <a:t>d.	cell membrane.</a:t>
            </a:r>
          </a:p>
        </p:txBody>
      </p:sp>
      <p:sp>
        <p:nvSpPr>
          <p:cNvPr id="16998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Question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type of molecule forms a lipid bilayer within a cell membrane?</a:t>
            </a:r>
          </a:p>
          <a:p>
            <a:r>
              <a:rPr lang="en-US"/>
              <a:t>a.	protein	c.	nucleic acid	</a:t>
            </a:r>
          </a:p>
          <a:p>
            <a:r>
              <a:rPr lang="en-US"/>
              <a:t>b.	phospholipid	d.	carbohydrate</a:t>
            </a:r>
          </a:p>
          <a:p>
            <a:endParaRPr lang="en-US"/>
          </a:p>
        </p:txBody>
      </p:sp>
      <p:sp>
        <p:nvSpPr>
          <p:cNvPr id="1710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7101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Answer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type of molecule forms a lipid bilayer within a cell membrane?</a:t>
            </a:r>
          </a:p>
          <a:p>
            <a:r>
              <a:rPr lang="en-US"/>
              <a:t>a.	protein	c.	nucleic acid	</a:t>
            </a:r>
          </a:p>
          <a:p>
            <a:r>
              <a:rPr lang="en-US">
                <a:solidFill>
                  <a:schemeClr val="accent2"/>
                </a:solidFill>
              </a:rPr>
              <a:t>b.	phospholipid</a:t>
            </a:r>
            <a:r>
              <a:rPr lang="en-US"/>
              <a:t>	d.	carbohydrate</a:t>
            </a:r>
          </a:p>
          <a:p>
            <a:endParaRPr lang="en-US"/>
          </a:p>
        </p:txBody>
      </p:sp>
      <p:sp>
        <p:nvSpPr>
          <p:cNvPr id="17203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$200 Question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active transport and facilitated diffusion involve</a:t>
            </a:r>
          </a:p>
          <a:p>
            <a:r>
              <a:rPr lang="en-US"/>
              <a:t>a.	ATP.	</a:t>
            </a:r>
          </a:p>
          <a:p>
            <a:r>
              <a:rPr lang="en-US"/>
              <a:t>b.	movement against a concentration gradient.	</a:t>
            </a:r>
          </a:p>
          <a:p>
            <a:r>
              <a:rPr lang="en-US"/>
              <a:t>c.	carrier proteins.	</a:t>
            </a:r>
          </a:p>
          <a:p>
            <a:r>
              <a:rPr lang="en-US"/>
              <a:t>d.	All of the above</a:t>
            </a:r>
          </a:p>
          <a:p>
            <a:endParaRPr lang="en-US"/>
          </a:p>
        </p:txBody>
      </p:sp>
      <p:sp>
        <p:nvSpPr>
          <p:cNvPr id="1372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3722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$500 Question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858838"/>
            <a:r>
              <a:rPr lang="en-US"/>
              <a:t>Phospholipids are molecules that</a:t>
            </a:r>
          </a:p>
          <a:p>
            <a:pPr defTabSz="858838"/>
            <a:r>
              <a:rPr lang="en-US"/>
              <a:t>a.	contain phosphate.	</a:t>
            </a:r>
          </a:p>
          <a:p>
            <a:pPr defTabSz="858838"/>
            <a:r>
              <a:rPr lang="en-US"/>
              <a:t>b.	have nonpolar “tails” and polar “heads.”	</a:t>
            </a:r>
          </a:p>
          <a:p>
            <a:pPr defTabSz="858838"/>
            <a:r>
              <a:rPr lang="en-US"/>
              <a:t>c.	form the lipid bilayer of the cell membrane.	</a:t>
            </a:r>
          </a:p>
          <a:p>
            <a:pPr defTabSz="858838"/>
            <a:r>
              <a:rPr lang="en-US"/>
              <a:t>d.	All of the above</a:t>
            </a:r>
          </a:p>
          <a:p>
            <a:pPr defTabSz="858838"/>
            <a:endParaRPr lang="en-US"/>
          </a:p>
        </p:txBody>
      </p:sp>
      <p:sp>
        <p:nvSpPr>
          <p:cNvPr id="17306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7306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4: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$500 Answer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76313"/>
            <a:r>
              <a:rPr lang="en-US"/>
              <a:t>Phospholipids are molecules that</a:t>
            </a:r>
          </a:p>
          <a:p>
            <a:pPr defTabSz="976313"/>
            <a:r>
              <a:rPr lang="en-US"/>
              <a:t>a.	contain phosphate.	</a:t>
            </a:r>
          </a:p>
          <a:p>
            <a:pPr defTabSz="976313"/>
            <a:r>
              <a:rPr lang="en-US"/>
              <a:t>b.	have nonpolar “tails” and polar “heads.”	</a:t>
            </a:r>
          </a:p>
          <a:p>
            <a:pPr defTabSz="976313"/>
            <a:r>
              <a:rPr lang="en-US"/>
              <a:t>c.	form the lipid bilayer of the cell membrane.	</a:t>
            </a:r>
          </a:p>
          <a:p>
            <a:pPr defTabSz="976313"/>
            <a:r>
              <a:rPr lang="en-US">
                <a:solidFill>
                  <a:schemeClr val="accent2"/>
                </a:solidFill>
              </a:rPr>
              <a:t>d.	All of the above</a:t>
            </a:r>
          </a:p>
          <a:p>
            <a:pPr defTabSz="976313"/>
            <a:endParaRPr lang="en-US"/>
          </a:p>
        </p:txBody>
      </p:sp>
      <p:sp>
        <p:nvSpPr>
          <p:cNvPr id="17408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>Membrane</a:t>
            </a:r>
            <a:br>
              <a:rPr lang="en-US"/>
            </a:br>
            <a:r>
              <a:rPr lang="en-US" sz="2500"/>
              <a:t>$100 Question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Ions move through ion channels by</a:t>
            </a:r>
          </a:p>
          <a:p>
            <a:r>
              <a:rPr lang="en-US"/>
              <a:t>a.	endocytosis.	c.	passive  		  		                        transport.	</a:t>
            </a:r>
          </a:p>
          <a:p>
            <a:r>
              <a:rPr lang="en-US"/>
              <a:t>b.	diffusion.	d.	active transport.</a:t>
            </a:r>
          </a:p>
          <a:p>
            <a:endParaRPr lang="en-US"/>
          </a:p>
        </p:txBody>
      </p:sp>
      <p:sp>
        <p:nvSpPr>
          <p:cNvPr id="17613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7613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$100 Answer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Ions move through ion channels by</a:t>
            </a:r>
          </a:p>
          <a:p>
            <a:r>
              <a:rPr lang="en-US"/>
              <a:t>a.	endocytosis.	</a:t>
            </a:r>
            <a:r>
              <a:rPr lang="en-US">
                <a:solidFill>
                  <a:schemeClr val="accent2"/>
                </a:solidFill>
              </a:rPr>
              <a:t>c.	passive  		  		                        transport.	</a:t>
            </a:r>
          </a:p>
          <a:p>
            <a:r>
              <a:rPr lang="en-US"/>
              <a:t>b.	diffusion.	d.	active transport.</a:t>
            </a:r>
          </a:p>
          <a:p>
            <a:endParaRPr lang="en-US"/>
          </a:p>
        </p:txBody>
      </p:sp>
      <p:sp>
        <p:nvSpPr>
          <p:cNvPr id="17715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$200 Question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Proteins that act like selective passageways in the cell membrane are known as</a:t>
            </a:r>
          </a:p>
          <a:p>
            <a:r>
              <a:rPr lang="en-US"/>
              <a:t>a.	marker proteins.	c.	receptor 							proteins.	</a:t>
            </a:r>
          </a:p>
          <a:p>
            <a:r>
              <a:rPr lang="en-US"/>
              <a:t>b.	channel proteins.	d.	None of the 						above</a:t>
            </a:r>
          </a:p>
          <a:p>
            <a:endParaRPr lang="en-US"/>
          </a:p>
        </p:txBody>
      </p:sp>
      <p:sp>
        <p:nvSpPr>
          <p:cNvPr id="1945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9456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9150350" y="5427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$200 Answer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Proteins that act like selective passageways in the cell membrane are known as</a:t>
            </a:r>
          </a:p>
          <a:p>
            <a:r>
              <a:rPr lang="en-US"/>
              <a:t>a.	marker proteins.	c.	receptor 							proteins.	</a:t>
            </a:r>
          </a:p>
          <a:p>
            <a:r>
              <a:rPr lang="en-US">
                <a:solidFill>
                  <a:schemeClr val="accent2"/>
                </a:solidFill>
              </a:rPr>
              <a:t>b.	channel proteins.</a:t>
            </a:r>
            <a:r>
              <a:rPr lang="en-US"/>
              <a:t>	d.	None of the 						above</a:t>
            </a:r>
          </a:p>
        </p:txBody>
      </p:sp>
      <p:sp>
        <p:nvSpPr>
          <p:cNvPr id="17920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$300 Question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Transport proteins that allow ions to pass through the cell membrane are called</a:t>
            </a:r>
          </a:p>
          <a:p>
            <a:r>
              <a:rPr lang="en-US"/>
              <a:t>a.	receptor proteins.	c.	ion 								channels.	</a:t>
            </a:r>
          </a:p>
          <a:p>
            <a:r>
              <a:rPr lang="en-US"/>
              <a:t>b.	marker proteins.	d.	None of the 						above</a:t>
            </a:r>
          </a:p>
          <a:p>
            <a:endParaRPr lang="en-US"/>
          </a:p>
        </p:txBody>
      </p:sp>
      <p:sp>
        <p:nvSpPr>
          <p:cNvPr id="18022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802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$300 Answer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Transport proteins that allow ions to pass through the cell membrane are called</a:t>
            </a:r>
          </a:p>
          <a:p>
            <a:r>
              <a:rPr lang="en-US"/>
              <a:t>a.	receptor proteins.	c.	</a:t>
            </a:r>
            <a:r>
              <a:rPr lang="en-US">
                <a:solidFill>
                  <a:schemeClr val="accent2"/>
                </a:solidFill>
              </a:rPr>
              <a:t>ion 								channels.</a:t>
            </a:r>
            <a:r>
              <a:rPr lang="en-US"/>
              <a:t>	</a:t>
            </a:r>
          </a:p>
          <a:p>
            <a:r>
              <a:rPr lang="en-US"/>
              <a:t>b.	marker proteins.	d.	None of the 						above</a:t>
            </a:r>
          </a:p>
        </p:txBody>
      </p:sp>
      <p:sp>
        <p:nvSpPr>
          <p:cNvPr id="18125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Question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Sugar molecules cross the cell membrane by</a:t>
            </a:r>
          </a:p>
          <a:p>
            <a:r>
              <a:rPr lang="en-US"/>
              <a:t>a.	active transport.	c.	osmosis.	</a:t>
            </a:r>
          </a:p>
          <a:p>
            <a:r>
              <a:rPr lang="en-US"/>
              <a:t>b.	facilitated diffusion.	d.	gated 							channels.</a:t>
            </a:r>
          </a:p>
          <a:p>
            <a:endParaRPr lang="en-US"/>
          </a:p>
        </p:txBody>
      </p:sp>
      <p:sp>
        <p:nvSpPr>
          <p:cNvPr id="18227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8227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Answer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Sugar molecules cross the cell membrane by</a:t>
            </a:r>
          </a:p>
          <a:p>
            <a:r>
              <a:rPr lang="en-US"/>
              <a:t>a.	active transport.	c.	osmosis.	</a:t>
            </a:r>
          </a:p>
          <a:p>
            <a:r>
              <a:rPr lang="en-US">
                <a:solidFill>
                  <a:schemeClr val="accent2"/>
                </a:solidFill>
              </a:rPr>
              <a:t>b.	facilitated diffusion.</a:t>
            </a:r>
            <a:r>
              <a:rPr lang="en-US"/>
              <a:t>	d.	gated 							channels.</a:t>
            </a:r>
          </a:p>
        </p:txBody>
      </p:sp>
      <p:sp>
        <p:nvSpPr>
          <p:cNvPr id="1833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</a:t>
            </a:r>
            <a:br>
              <a:rPr lang="en-US" sz="1500"/>
            </a:br>
            <a:r>
              <a:rPr lang="en-US" sz="2500"/>
              <a:t>$200 Answer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active transport and facilitated diffusion involve</a:t>
            </a:r>
          </a:p>
          <a:p>
            <a:r>
              <a:rPr lang="en-US"/>
              <a:t>a.	ATP.	</a:t>
            </a:r>
          </a:p>
          <a:p>
            <a:r>
              <a:rPr lang="en-US"/>
              <a:t>b.	movement against a concentration gradient.	</a:t>
            </a:r>
          </a:p>
          <a:p>
            <a:r>
              <a:rPr lang="en-US">
                <a:solidFill>
                  <a:schemeClr val="accent2"/>
                </a:solidFill>
              </a:rPr>
              <a:t>c.	carrier proteins.</a:t>
            </a:r>
            <a:r>
              <a:rPr lang="en-US"/>
              <a:t>	</a:t>
            </a:r>
          </a:p>
          <a:p>
            <a:r>
              <a:rPr lang="en-US"/>
              <a:t>d.	All of the above</a:t>
            </a:r>
          </a:p>
          <a:p>
            <a:endParaRPr lang="en-US"/>
          </a:p>
        </p:txBody>
      </p:sp>
      <p:sp>
        <p:nvSpPr>
          <p:cNvPr id="138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$500 Question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Proteins involved in facilitated diffusion are</a:t>
            </a:r>
          </a:p>
          <a:p>
            <a:r>
              <a:rPr lang="en-US"/>
              <a:t>a.	carrier proteins.	c.	Both (a) 							and (b)	</a:t>
            </a:r>
          </a:p>
          <a:p>
            <a:r>
              <a:rPr lang="en-US"/>
              <a:t>b.	receptor proteins.	d.	None of the 						above</a:t>
            </a:r>
          </a:p>
          <a:p>
            <a:endParaRPr lang="en-US"/>
          </a:p>
        </p:txBody>
      </p:sp>
      <p:sp>
        <p:nvSpPr>
          <p:cNvPr id="1843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8432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5: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$500 Answer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258888"/>
            <a:r>
              <a:rPr lang="en-US"/>
              <a:t>Proteins involved in facilitated diffusion are</a:t>
            </a:r>
          </a:p>
          <a:p>
            <a:pPr defTabSz="1258888"/>
            <a:r>
              <a:rPr lang="en-US">
                <a:solidFill>
                  <a:schemeClr val="accent2"/>
                </a:solidFill>
              </a:rPr>
              <a:t>a.	carrier proteins.</a:t>
            </a:r>
            <a:r>
              <a:rPr lang="en-US"/>
              <a:t>	c.	Both 				           	(a) and (b)	</a:t>
            </a:r>
          </a:p>
          <a:p>
            <a:pPr defTabSz="1258888"/>
            <a:r>
              <a:rPr lang="en-US"/>
              <a:t>b.	receptor proteins.	d.	None 						of the 						above</a:t>
            </a:r>
          </a:p>
        </p:txBody>
      </p:sp>
      <p:sp>
        <p:nvSpPr>
          <p:cNvPr id="1853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500" b="1"/>
              <a:t>FINAL ROUND</a:t>
            </a:r>
            <a:r>
              <a:rPr lang="en-US" sz="2500"/>
              <a:t> Question</a:t>
            </a: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304925"/>
            <a:ext cx="7896225" cy="5335588"/>
          </a:xfrm>
        </p:spPr>
        <p:txBody>
          <a:bodyPr/>
          <a:lstStyle/>
          <a:p>
            <a:r>
              <a:rPr lang="en-US"/>
              <a:t>One important organelle that helps maintain homeostasis by moving substances from one part of the cell to another is the</a:t>
            </a:r>
          </a:p>
          <a:p>
            <a:r>
              <a:rPr lang="en-US"/>
              <a:t>a.	endoplasmic reticulum.	c.	Golgi 						apparatus.	</a:t>
            </a:r>
          </a:p>
          <a:p>
            <a:r>
              <a:rPr lang="en-US"/>
              <a:t>b.	mitochondrion.		d.	cytoplasm.</a:t>
            </a:r>
          </a:p>
          <a:p>
            <a:endParaRPr lang="en-US"/>
          </a:p>
        </p:txBody>
      </p:sp>
      <p:sp>
        <p:nvSpPr>
          <p:cNvPr id="1351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3517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500" b="1"/>
              <a:t>FINAL ROUND</a:t>
            </a:r>
            <a:r>
              <a:rPr lang="en-US" sz="2500"/>
              <a:t> Answer</a:t>
            </a: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279525"/>
            <a:ext cx="7896225" cy="5372100"/>
          </a:xfrm>
        </p:spPr>
        <p:txBody>
          <a:bodyPr/>
          <a:lstStyle/>
          <a:p>
            <a:r>
              <a:rPr lang="en-US"/>
              <a:t>One important organelle that helps maintain homeostasis by moving substances from one part of the cell to another is the</a:t>
            </a:r>
          </a:p>
          <a:p>
            <a:r>
              <a:rPr lang="en-US">
                <a:solidFill>
                  <a:schemeClr val="accent2"/>
                </a:solidFill>
              </a:rPr>
              <a:t>a.	endoplasmic reticulum.</a:t>
            </a:r>
            <a:r>
              <a:rPr lang="en-US"/>
              <a:t>	c.	Golgi 						apparatus.	</a:t>
            </a:r>
          </a:p>
          <a:p>
            <a:r>
              <a:rPr lang="en-US"/>
              <a:t>b.	mitochondrion.		d.	cytoplasm.</a:t>
            </a:r>
          </a:p>
        </p:txBody>
      </p:sp>
      <p:sp>
        <p:nvSpPr>
          <p:cNvPr id="1361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</a:t>
            </a:r>
            <a:br>
              <a:rPr lang="en-US" sz="1500"/>
            </a:br>
            <a:r>
              <a:rPr lang="en-US" sz="2500"/>
              <a:t>$300 Question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sodium-potassium pump</a:t>
            </a:r>
          </a:p>
          <a:p>
            <a:r>
              <a:rPr lang="en-US"/>
              <a:t>a.	is a carrier protein	c.	is located in 						the 								cytoplasm 						of a cell.	</a:t>
            </a:r>
          </a:p>
          <a:p>
            <a:r>
              <a:rPr lang="en-US"/>
              <a:t>b.	uses passive transport.	d.								transports 						sugar 							molecules.</a:t>
            </a:r>
          </a:p>
          <a:p>
            <a:endParaRPr lang="en-US"/>
          </a:p>
        </p:txBody>
      </p:sp>
      <p:sp>
        <p:nvSpPr>
          <p:cNvPr id="139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3926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$300 Answer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sodium-potassium pump</a:t>
            </a:r>
          </a:p>
          <a:p>
            <a:r>
              <a:rPr lang="en-US">
                <a:solidFill>
                  <a:schemeClr val="accent2"/>
                </a:solidFill>
              </a:rPr>
              <a:t>a.	is a carrier protein</a:t>
            </a:r>
            <a:r>
              <a:rPr lang="en-US"/>
              <a:t>	c.	is located in 					the cytoplasm of 					a cell.	</a:t>
            </a:r>
          </a:p>
          <a:p>
            <a:r>
              <a:rPr lang="en-US"/>
              <a:t>b.	uses passive transport.	d.								transports 						sugar 							molecules.</a:t>
            </a:r>
          </a:p>
        </p:txBody>
      </p:sp>
      <p:sp>
        <p:nvSpPr>
          <p:cNvPr id="1402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Question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a signal molecule binds to a receptor protein, the receptor protein may</a:t>
            </a:r>
          </a:p>
          <a:p>
            <a:pPr>
              <a:lnSpc>
                <a:spcPct val="90000"/>
              </a:lnSpc>
            </a:pPr>
            <a:r>
              <a:rPr lang="en-US"/>
              <a:t>a.	change the permeability of the membrane.	</a:t>
            </a:r>
          </a:p>
          <a:p>
            <a:pPr>
              <a:lnSpc>
                <a:spcPct val="90000"/>
              </a:lnSpc>
            </a:pPr>
            <a:r>
              <a:rPr lang="en-US"/>
              <a:t>b.	cause the formation of a second messenger molecule.	</a:t>
            </a:r>
          </a:p>
          <a:p>
            <a:pPr>
              <a:lnSpc>
                <a:spcPct val="90000"/>
              </a:lnSpc>
            </a:pPr>
            <a:r>
              <a:rPr lang="en-US"/>
              <a:t>c.	catalyze certain chemical reactions in the cell.	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d.	All of the above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131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413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1:</a:t>
            </a:r>
            <a:r>
              <a:rPr lang="en-US" sz="1500"/>
              <a:t> </a:t>
            </a:r>
            <a:r>
              <a:rPr lang="en-US"/>
              <a:t/>
            </a:r>
            <a:br>
              <a:rPr lang="en-US"/>
            </a:br>
            <a:r>
              <a:rPr lang="en-US" sz="2500"/>
              <a:t>$400 Answer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a signal molecule binds to a receptor protein, the receptor protein may</a:t>
            </a:r>
          </a:p>
          <a:p>
            <a:pPr>
              <a:lnSpc>
                <a:spcPct val="90000"/>
              </a:lnSpc>
            </a:pPr>
            <a:r>
              <a:rPr lang="en-US"/>
              <a:t>a.	change the permeability of the membrane.	</a:t>
            </a:r>
          </a:p>
          <a:p>
            <a:pPr>
              <a:lnSpc>
                <a:spcPct val="90000"/>
              </a:lnSpc>
            </a:pPr>
            <a:r>
              <a:rPr lang="en-US"/>
              <a:t>b.	cause the formation of a second messenger molecule.	</a:t>
            </a:r>
          </a:p>
          <a:p>
            <a:pPr>
              <a:lnSpc>
                <a:spcPct val="90000"/>
              </a:lnSpc>
            </a:pPr>
            <a:r>
              <a:rPr lang="en-US"/>
              <a:t>c.	catalyze certain chemical reactions in the cell.	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d.	All of the above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23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13061">
                  <a:gamma/>
                  <a:shade val="46275"/>
                  <a:invGamma/>
                </a:srgbClr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BACK TO GAME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Technology">
  <a:themeElements>
    <a:clrScheme name="Technology 1">
      <a:dk1>
        <a:srgbClr val="264D4C"/>
      </a:dk1>
      <a:lt1>
        <a:srgbClr val="F8F8F8"/>
      </a:lt1>
      <a:dk2>
        <a:srgbClr val="336666"/>
      </a:dk2>
      <a:lt2>
        <a:srgbClr val="FFFFCC"/>
      </a:lt2>
      <a:accent1>
        <a:srgbClr val="C0C0C0"/>
      </a:accent1>
      <a:accent2>
        <a:srgbClr val="FF9900"/>
      </a:accent2>
      <a:accent3>
        <a:srgbClr val="ADB8B8"/>
      </a:accent3>
      <a:accent4>
        <a:srgbClr val="D4D4D4"/>
      </a:accent4>
      <a:accent5>
        <a:srgbClr val="DCDCDC"/>
      </a:accent5>
      <a:accent6>
        <a:srgbClr val="E78A00"/>
      </a:accent6>
      <a:hlink>
        <a:srgbClr val="FFCC00"/>
      </a:hlink>
      <a:folHlink>
        <a:srgbClr val="99CCCC"/>
      </a:folHlink>
    </a:clrScheme>
    <a:fontScheme name="Techn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chnolog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 main:Applications (Mac OS 9):Microsoft Office 2001:Templates:Presentations:Designs:Technology</Template>
  <TotalTime>2031</TotalTime>
  <Words>1071</Words>
  <Application>Microsoft Office PowerPoint</Application>
  <PresentationFormat>On-screen Show (4:3)</PresentationFormat>
  <Paragraphs>348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Times New Roman</vt:lpstr>
      <vt:lpstr>Arial</vt:lpstr>
      <vt:lpstr>Helvetica</vt:lpstr>
      <vt:lpstr>Wingdings</vt:lpstr>
      <vt:lpstr>Technology</vt:lpstr>
      <vt:lpstr>Chapter # - Chapter Title</vt:lpstr>
      <vt:lpstr>Topic 1: Active $100 Question</vt:lpstr>
      <vt:lpstr>Topic 1:  $100 Answer</vt:lpstr>
      <vt:lpstr>Topic 1:  $200 Question</vt:lpstr>
      <vt:lpstr>Topic 1:  $200 Answer</vt:lpstr>
      <vt:lpstr>Topic 1:  $300 Question</vt:lpstr>
      <vt:lpstr>Topic 1:  $300 Answer</vt:lpstr>
      <vt:lpstr>Topic 1:  $400 Question</vt:lpstr>
      <vt:lpstr>Topic 1:  $400 Answer</vt:lpstr>
      <vt:lpstr>Topic 1:  $500 Question</vt:lpstr>
      <vt:lpstr>Topic 1:  $500 Answer</vt:lpstr>
      <vt:lpstr>Topic 2: Passive $100 Question</vt:lpstr>
      <vt:lpstr>Topic 2:  $100 Answer</vt:lpstr>
      <vt:lpstr>Topic 2:  $200 Question</vt:lpstr>
      <vt:lpstr>Topic 2:  $200 Answer</vt:lpstr>
      <vt:lpstr>Topic 2:  $300 Question</vt:lpstr>
      <vt:lpstr>Topic 2:  $300 Answer</vt:lpstr>
      <vt:lpstr>Topic 2:  $400 Question</vt:lpstr>
      <vt:lpstr>Topic 2:  $400 Answer</vt:lpstr>
      <vt:lpstr>Topic 2:  $500 Question</vt:lpstr>
      <vt:lpstr>Topic 2:  $500 Answer</vt:lpstr>
      <vt:lpstr>Topic 3: Micro $100 Question</vt:lpstr>
      <vt:lpstr>Topic 3:  $100 Answer</vt:lpstr>
      <vt:lpstr>Topic 3:  $200 Question</vt:lpstr>
      <vt:lpstr>Topic 3:  $200 Answer</vt:lpstr>
      <vt:lpstr>Topic 3:  $300 Question</vt:lpstr>
      <vt:lpstr>Topic 3:  $300 Answer</vt:lpstr>
      <vt:lpstr>Topic 3:  $400 Question</vt:lpstr>
      <vt:lpstr>Topic 3:  $400 Answer</vt:lpstr>
      <vt:lpstr>Topic 3:  $500 Question</vt:lpstr>
      <vt:lpstr>Topic 3:  $500 Answer</vt:lpstr>
      <vt:lpstr>Topic 4: Organelle $100 Question</vt:lpstr>
      <vt:lpstr>Topic 4:  $100 Answer</vt:lpstr>
      <vt:lpstr>Topic 4:  $200 Question</vt:lpstr>
      <vt:lpstr>Topic 4:  $200 Answer</vt:lpstr>
      <vt:lpstr>Topic 4:  $300 Question</vt:lpstr>
      <vt:lpstr>Topic 4:  $300 Answer</vt:lpstr>
      <vt:lpstr>Topic 4:  $400 Question</vt:lpstr>
      <vt:lpstr>Topic 4:  $400 Answer</vt:lpstr>
      <vt:lpstr>Topic 4:  $500 Question</vt:lpstr>
      <vt:lpstr>Topic 4:  $500 Answer</vt:lpstr>
      <vt:lpstr>Topic 5: Membrane $100 Question</vt:lpstr>
      <vt:lpstr>Topic 5:  $100 Answer</vt:lpstr>
      <vt:lpstr>Topic 5:  $200 Question</vt:lpstr>
      <vt:lpstr>Topic 5:  $200 Answer</vt:lpstr>
      <vt:lpstr>Topic 5:  $300 Question</vt:lpstr>
      <vt:lpstr>Topic 5:  $300 Answer</vt:lpstr>
      <vt:lpstr>Topic 5:  $400 Question</vt:lpstr>
      <vt:lpstr>Topic 5:  $400 Answer</vt:lpstr>
      <vt:lpstr>Topic 5:  $500 Question</vt:lpstr>
      <vt:lpstr>Topic 5:  $500 Answer</vt:lpstr>
      <vt:lpstr>FINAL ROUND Question</vt:lpstr>
      <vt:lpstr>FINAL ROUND Answer</vt:lpstr>
    </vt:vector>
  </TitlesOfParts>
  <Company>Seminole Coutny Public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.</cp:lastModifiedBy>
  <cp:revision>339</cp:revision>
  <dcterms:created xsi:type="dcterms:W3CDTF">1998-09-17T14:16:32Z</dcterms:created>
  <dcterms:modified xsi:type="dcterms:W3CDTF">2013-11-13T13:38:17Z</dcterms:modified>
</cp:coreProperties>
</file>